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79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6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90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12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76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15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97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50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95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43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21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derwijsinspectie.nl/onderwerpen/registreren-en-melden-van-ongeoorloofd-verzuim" TargetMode="External"/><Relationship Id="rId2" Type="http://schemas.openxmlformats.org/officeDocument/2006/relationships/hyperlink" Target="https://www.laks.nl/vragen/moet-je-op-vmbo-stage-lop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ijksoverheid.nl/onderwerpen/middelbaar-beroepsonderwijs/vraag-en-antwoord/moet-ik-stage-lopen-als-ik-een-mbo-opleiding-volg" TargetMode="External"/><Relationship Id="rId4" Type="http://schemas.openxmlformats.org/officeDocument/2006/relationships/hyperlink" Target="https://zutphen.nl/jeugd-en-onderwijs/leerplich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ostart.nl/100-dagen-voor-de-klas/VPWON_129759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lt.nl/samenwerken-met-halt/school/schoolverzui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Blauw en roze marmerachtig ontwerp">
            <a:extLst>
              <a:ext uri="{FF2B5EF4-FFF2-40B4-BE49-F238E27FC236}">
                <a16:creationId xmlns:a16="http://schemas.microsoft.com/office/drawing/2014/main" id="{B989A235-F88C-8C32-F98D-93F0C114B9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8707" b="10936"/>
          <a:stretch/>
        </p:blipFill>
        <p:spPr>
          <a:xfrm>
            <a:off x="20" y="8477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118767-A873-0FC9-52B4-79DF908C7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4079" y="1055476"/>
            <a:ext cx="5923842" cy="2982360"/>
          </a:xfrm>
        </p:spPr>
        <p:txBody>
          <a:bodyPr>
            <a:normAutofit/>
          </a:bodyPr>
          <a:lstStyle/>
          <a:p>
            <a:r>
              <a:rPr lang="nl-NL" dirty="0"/>
              <a:t>Verdieping Onderwijsassistent VO MBO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FAEE4F3-594A-EE7D-B591-2E8DC6434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nl-NL" dirty="0"/>
              <a:t>4-11-2022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81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B3D06-A84C-6512-806F-4EDDB1D3E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Stage in VO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99BE82-D9A9-9101-0A3E-3B743F28A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Weinig in HAVO VWO</a:t>
            </a:r>
          </a:p>
          <a:p>
            <a:r>
              <a:rPr lang="nl-NL" dirty="0"/>
              <a:t>Vaak in VMBO</a:t>
            </a:r>
          </a:p>
          <a:p>
            <a:r>
              <a:rPr lang="nl-NL" dirty="0"/>
              <a:t>Niet verplicht in VMBO</a:t>
            </a:r>
          </a:p>
          <a:p>
            <a:r>
              <a:rPr lang="nl-NL" dirty="0"/>
              <a:t>Soms onderdeel PTA</a:t>
            </a:r>
          </a:p>
          <a:p>
            <a:r>
              <a:rPr lang="nl-NL" dirty="0"/>
              <a:t>Geen erkend leerbedrijf</a:t>
            </a:r>
          </a:p>
          <a:p>
            <a:endParaRPr lang="nl-NL" dirty="0"/>
          </a:p>
          <a:p>
            <a:r>
              <a:rPr lang="nl-NL" dirty="0"/>
              <a:t>Wat is de rol van de onderwijsassistent?</a:t>
            </a:r>
          </a:p>
        </p:txBody>
      </p:sp>
    </p:spTree>
    <p:extLst>
      <p:ext uri="{BB962C8B-B14F-4D97-AF65-F5344CB8AC3E}">
        <p14:creationId xmlns:p14="http://schemas.microsoft.com/office/powerpoint/2010/main" val="275719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4F66C0-1107-9E94-47A6-E67E4233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Stage in 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0F3CCA-FD8D-C301-3F8A-E6C63951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BPV</a:t>
            </a:r>
          </a:p>
          <a:p>
            <a:r>
              <a:rPr lang="nl-NL" dirty="0"/>
              <a:t>Verplicht</a:t>
            </a:r>
          </a:p>
          <a:p>
            <a:r>
              <a:rPr lang="nl-NL" dirty="0"/>
              <a:t>Erkend leerbedrijf</a:t>
            </a:r>
          </a:p>
          <a:p>
            <a:r>
              <a:rPr lang="nl-NL" dirty="0"/>
              <a:t>Invulling en hoeveelheid is aan de opleiding.</a:t>
            </a:r>
          </a:p>
          <a:p>
            <a:endParaRPr lang="nl-NL" dirty="0"/>
          </a:p>
          <a:p>
            <a:r>
              <a:rPr lang="nl-NL" dirty="0"/>
              <a:t>BBL/BOL</a:t>
            </a:r>
          </a:p>
          <a:p>
            <a:endParaRPr lang="nl-NL" dirty="0"/>
          </a:p>
          <a:p>
            <a:r>
              <a:rPr lang="nl-NL" dirty="0"/>
              <a:t>Rol onderwijsassistent</a:t>
            </a:r>
          </a:p>
        </p:txBody>
      </p:sp>
    </p:spTree>
    <p:extLst>
      <p:ext uri="{BB962C8B-B14F-4D97-AF65-F5344CB8AC3E}">
        <p14:creationId xmlns:p14="http://schemas.microsoft.com/office/powerpoint/2010/main" val="3270544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E2E72-C19F-1B39-D9F3-7904537C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een samenvatting voor je portfolio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01E2F2-54C0-BC83-995F-39F18CD45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Werk je aantekeningen uit tot een samenvatting.</a:t>
            </a:r>
          </a:p>
          <a:p>
            <a:r>
              <a:rPr lang="nl-NL" dirty="0"/>
              <a:t>Kijk voor meer info: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https://www.laks.nl/vragen/moet-je-op-vmbo-stage-lopen/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https://www.onderwijsinspectie.nl/onderwerpen/registreren-en-melden-van-ongeoorloofd-verzuim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4"/>
              </a:rPr>
              <a:t>https://zutphen.nl/jeugd-en-onderwijs/leerplicht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5"/>
              </a:rPr>
              <a:t>https://www.rijksoverheid.nl/onderwerpen/middelbaar-beroepsonderwijs/vraag-en-antwoord/moet-ik-stage-lopen-als-ik-een-mbo-opleiding-volg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564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F194C-1A5B-5D5D-A96B-042AB784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100 dagen voor de klas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8D1A52-67D8-F43C-32FD-E0F3AF78B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https://www.npostart.nl/100-dagen-voor-de-klas/VPWON_1297591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137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FCD56-4D3E-2539-5A69-5BFD4191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D640AB-147A-563E-2D73-B176A706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aantekeningen van de presentatie over:</a:t>
            </a:r>
          </a:p>
          <a:p>
            <a:pPr lvl="1"/>
            <a:r>
              <a:rPr lang="nl-NL" dirty="0"/>
              <a:t>Verzuim in VO en MBO</a:t>
            </a:r>
          </a:p>
          <a:p>
            <a:pPr lvl="1"/>
            <a:r>
              <a:rPr lang="nl-NL" dirty="0"/>
              <a:t>Stage in VO en MBO</a:t>
            </a:r>
          </a:p>
          <a:p>
            <a:pPr lvl="1"/>
            <a:endParaRPr lang="nl-NL" dirty="0"/>
          </a:p>
          <a:p>
            <a:pPr lvl="1"/>
            <a:r>
              <a:rPr lang="nl-NL" sz="2800" dirty="0"/>
              <a:t>Aantekeningen uitwerken tot samenvatting</a:t>
            </a:r>
          </a:p>
          <a:p>
            <a:pPr lvl="1"/>
            <a:r>
              <a:rPr lang="nl-NL" sz="2800" dirty="0"/>
              <a:t>100 dagen voor de klas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415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302F2-374A-4F70-6AD9-D9277964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Verzuim in VO en 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484413-9F2E-DD33-B2E1-F5A1DA777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Leerplichtwet</a:t>
            </a:r>
          </a:p>
          <a:p>
            <a:endParaRPr lang="nl-NL" dirty="0"/>
          </a:p>
          <a:p>
            <a:r>
              <a:rPr lang="nl-NL" dirty="0"/>
              <a:t>Leerplicht (5-16 jaar)</a:t>
            </a:r>
          </a:p>
          <a:p>
            <a:r>
              <a:rPr lang="nl-NL" dirty="0"/>
              <a:t>Kwalificatieplicht (16-18 jaar)</a:t>
            </a:r>
          </a:p>
          <a:p>
            <a:endParaRPr lang="nl-NL" dirty="0"/>
          </a:p>
          <a:p>
            <a:r>
              <a:rPr lang="nl-NL" dirty="0"/>
              <a:t>Als je MBO 2, havo of vwo hebt heb je een Startkwalificatie. </a:t>
            </a:r>
          </a:p>
          <a:p>
            <a:endParaRPr lang="nl-NL" dirty="0"/>
          </a:p>
          <a:p>
            <a:r>
              <a:rPr lang="nl-NL" dirty="0"/>
              <a:t>Scholen zijn verplicht absentie te registreren.</a:t>
            </a:r>
          </a:p>
        </p:txBody>
      </p:sp>
    </p:spTree>
    <p:extLst>
      <p:ext uri="{BB962C8B-B14F-4D97-AF65-F5344CB8AC3E}">
        <p14:creationId xmlns:p14="http://schemas.microsoft.com/office/powerpoint/2010/main" val="170654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D786C-14F9-41A6-54B5-353C69C8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Melding leerplicht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A297AA-A59B-6747-5CE7-20CC51E8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Bij leerplichtige kinderen:</a:t>
            </a:r>
          </a:p>
          <a:p>
            <a:r>
              <a:rPr lang="nl-NL" dirty="0"/>
              <a:t>16 uur in 4 weken ongeoorloofd in PO</a:t>
            </a:r>
          </a:p>
          <a:p>
            <a:r>
              <a:rPr lang="nl-NL" dirty="0"/>
              <a:t>16 lesuren in 4 weken ongeoorloofd in VO</a:t>
            </a:r>
          </a:p>
          <a:p>
            <a:r>
              <a:rPr lang="nl-NL" dirty="0"/>
              <a:t>16 uur in 4 weken ongeoorloofd in MBO</a:t>
            </a:r>
          </a:p>
          <a:p>
            <a:pPr marL="0" indent="0">
              <a:buNone/>
            </a:pPr>
            <a:r>
              <a:rPr lang="nl-NL" dirty="0"/>
              <a:t>Bij studenten zonder startkwalificatie tussen 18 en 23:</a:t>
            </a:r>
          </a:p>
          <a:p>
            <a:r>
              <a:rPr lang="nl-NL" dirty="0"/>
              <a:t>4 weken onafgebroken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19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F2C48-9D74-6FB2-29B2-3026B79A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Leerplichtambtenaar: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CE10C5-7C10-9A97-C083-092D09724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Ziet er op toe dat ouders, kinderen, scholen de leerplichtwet naleven:</a:t>
            </a:r>
          </a:p>
          <a:p>
            <a:pPr marL="0" indent="0">
              <a:buNone/>
            </a:pPr>
            <a:r>
              <a:rPr lang="nl-NL" dirty="0"/>
              <a:t>Eerst wordt samen gezocht naar een oplossing. Daarna eventueel:</a:t>
            </a:r>
          </a:p>
          <a:p>
            <a:pPr marL="0" indent="0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asap"/>
              </a:rPr>
              <a:t>•    een officiële waarschuwing</a:t>
            </a:r>
            <a:br>
              <a:rPr lang="nl-NL" dirty="0"/>
            </a:br>
            <a:r>
              <a:rPr lang="nl-NL" b="0" i="0" dirty="0">
                <a:solidFill>
                  <a:srgbClr val="000000"/>
                </a:solidFill>
                <a:effectLst/>
                <a:latin typeface="asap"/>
              </a:rPr>
              <a:t>•    een verwijzing naar </a:t>
            </a:r>
            <a:r>
              <a:rPr lang="nl-NL" b="0" i="0" u="sng" dirty="0">
                <a:solidFill>
                  <a:srgbClr val="0A51CD"/>
                </a:solidFill>
                <a:effectLst/>
                <a:latin typeface="asap"/>
                <a:hlinkClick r:id="rId2"/>
              </a:rPr>
              <a:t>bureau HALT</a:t>
            </a:r>
            <a:br>
              <a:rPr lang="nl-NL" dirty="0"/>
            </a:br>
            <a:r>
              <a:rPr lang="nl-NL" b="0" i="0" dirty="0">
                <a:solidFill>
                  <a:srgbClr val="000000"/>
                </a:solidFill>
                <a:effectLst/>
                <a:latin typeface="asap"/>
              </a:rPr>
              <a:t>•    stopzetten van de kinderbijslag</a:t>
            </a:r>
            <a:br>
              <a:rPr lang="nl-NL" dirty="0"/>
            </a:br>
            <a:r>
              <a:rPr lang="nl-NL" b="0" i="0" dirty="0">
                <a:solidFill>
                  <a:srgbClr val="000000"/>
                </a:solidFill>
                <a:effectLst/>
                <a:latin typeface="asap"/>
              </a:rPr>
              <a:t>•    het opmaken van proces-verbaal.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765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D3F59-79A8-29CA-7622-24EE1EE6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Registratie in VO en 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7EE5D9-9A2F-F93A-6EAB-FCA91183A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Magister Som</a:t>
            </a:r>
          </a:p>
          <a:p>
            <a:r>
              <a:rPr lang="nl-NL" dirty="0"/>
              <a:t>Osiris</a:t>
            </a:r>
          </a:p>
        </p:txBody>
      </p:sp>
    </p:spTree>
    <p:extLst>
      <p:ext uri="{BB962C8B-B14F-4D97-AF65-F5344CB8AC3E}">
        <p14:creationId xmlns:p14="http://schemas.microsoft.com/office/powerpoint/2010/main" val="238878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49EFE5-81B7-F22E-27FA-16AFFA48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D474D4-0EA5-6BAB-FAEC-B98731DA2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C9EBCC4-914F-8632-3038-A032AD385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58" y="138032"/>
            <a:ext cx="10644001" cy="648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4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8A840-51AE-D27B-B88D-60D6920C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ED9C5-83C2-E081-CF31-85AB2462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Osiris</a:t>
            </a:r>
          </a:p>
        </p:txBody>
      </p:sp>
    </p:spTree>
    <p:extLst>
      <p:ext uri="{BB962C8B-B14F-4D97-AF65-F5344CB8AC3E}">
        <p14:creationId xmlns:p14="http://schemas.microsoft.com/office/powerpoint/2010/main" val="170892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EDF8F-2289-ED89-1D28-C548477B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rol van de onderwijsassistent bij verzuim?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E2CF1D-4162-594A-657D-659F8E19D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Registratie</a:t>
            </a:r>
          </a:p>
          <a:p>
            <a:r>
              <a:rPr lang="nl-NL" dirty="0"/>
              <a:t>Gesprekken met leerlingen?</a:t>
            </a:r>
          </a:p>
          <a:p>
            <a:r>
              <a:rPr lang="nl-NL" dirty="0"/>
              <a:t>Gesprekken met ouders?</a:t>
            </a:r>
          </a:p>
          <a:p>
            <a:r>
              <a:rPr lang="nl-NL" dirty="0"/>
              <a:t>Communicatie tussen verschillende afdelingen.</a:t>
            </a:r>
          </a:p>
        </p:txBody>
      </p:sp>
    </p:spTree>
    <p:extLst>
      <p:ext uri="{BB962C8B-B14F-4D97-AF65-F5344CB8AC3E}">
        <p14:creationId xmlns:p14="http://schemas.microsoft.com/office/powerpoint/2010/main" val="153412331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327</Words>
  <Application>Microsoft Office PowerPoint</Application>
  <PresentationFormat>Breedbeeld</PresentationFormat>
  <Paragraphs>65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asap</vt:lpstr>
      <vt:lpstr>Avenir Next LT Pro</vt:lpstr>
      <vt:lpstr>Calibri</vt:lpstr>
      <vt:lpstr>Tw Cen MT</vt:lpstr>
      <vt:lpstr>ShapesVTI</vt:lpstr>
      <vt:lpstr>Verdieping Onderwijsassistent VO MBO</vt:lpstr>
      <vt:lpstr>Vandaag</vt:lpstr>
      <vt:lpstr>Verzuim in VO en MBO</vt:lpstr>
      <vt:lpstr>Melding leerplicht</vt:lpstr>
      <vt:lpstr>Leerplichtambtenaar:</vt:lpstr>
      <vt:lpstr>Registratie in VO en MBO</vt:lpstr>
      <vt:lpstr>PowerPoint-presentatie</vt:lpstr>
      <vt:lpstr>PowerPoint-presentatie</vt:lpstr>
      <vt:lpstr>Wat is de rol van de onderwijsassistent bij verzuim?</vt:lpstr>
      <vt:lpstr>Stage in VO</vt:lpstr>
      <vt:lpstr>Stage in MBO</vt:lpstr>
      <vt:lpstr>Maak een samenvatting voor je portfolio</vt:lpstr>
      <vt:lpstr>100 dagen voor de klas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Verdieping Onderwijsassistent VO MBO</dc:title>
  <dc:creator>Freddy Vredegoor</dc:creator>
  <cp:lastModifiedBy>Freddy Vredegoor</cp:lastModifiedBy>
  <cp:revision>1</cp:revision>
  <dcterms:created xsi:type="dcterms:W3CDTF">2022-11-04T11:57:39Z</dcterms:created>
  <dcterms:modified xsi:type="dcterms:W3CDTF">2022-11-04T12:22:29Z</dcterms:modified>
</cp:coreProperties>
</file>